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1181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0882F-7E59-468B-AC8A-C643BCB8774B}" type="datetimeFigureOut">
              <a:rPr lang="en-IN" smtClean="0"/>
              <a:pPr/>
              <a:t>10-11-2021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3AF6-E23D-46EF-8E56-579C8567FE4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0269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0882F-7E59-468B-AC8A-C643BCB8774B}" type="datetimeFigureOut">
              <a:rPr lang="en-IN" smtClean="0"/>
              <a:pPr/>
              <a:t>10-11-2021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3AF6-E23D-46EF-8E56-579C8567FE4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33009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0882F-7E59-468B-AC8A-C643BCB8774B}" type="datetimeFigureOut">
              <a:rPr lang="en-IN" smtClean="0"/>
              <a:pPr/>
              <a:t>10-11-2021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3AF6-E23D-46EF-8E56-579C8567FE4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5716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0882F-7E59-468B-AC8A-C643BCB8774B}" type="datetimeFigureOut">
              <a:rPr lang="en-IN" smtClean="0"/>
              <a:pPr/>
              <a:t>10-11-2021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3AF6-E23D-46EF-8E56-579C8567FE4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35105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0882F-7E59-468B-AC8A-C643BCB8774B}" type="datetimeFigureOut">
              <a:rPr lang="en-IN" smtClean="0"/>
              <a:pPr/>
              <a:t>10-11-2021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3AF6-E23D-46EF-8E56-579C8567FE4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22300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0882F-7E59-468B-AC8A-C643BCB8774B}" type="datetimeFigureOut">
              <a:rPr lang="en-IN" smtClean="0"/>
              <a:pPr/>
              <a:t>10-11-2021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3AF6-E23D-46EF-8E56-579C8567FE4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80234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0882F-7E59-468B-AC8A-C643BCB8774B}" type="datetimeFigureOut">
              <a:rPr lang="en-IN" smtClean="0"/>
              <a:pPr/>
              <a:t>10-11-2021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3AF6-E23D-46EF-8E56-579C8567FE4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95684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0882F-7E59-468B-AC8A-C643BCB8774B}" type="datetimeFigureOut">
              <a:rPr lang="en-IN" smtClean="0"/>
              <a:pPr/>
              <a:t>10-11-2021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3AF6-E23D-46EF-8E56-579C8567FE4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15629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0882F-7E59-468B-AC8A-C643BCB8774B}" type="datetimeFigureOut">
              <a:rPr lang="en-IN" smtClean="0"/>
              <a:pPr/>
              <a:t>10-11-2021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3AF6-E23D-46EF-8E56-579C8567FE4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83099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0882F-7E59-468B-AC8A-C643BCB8774B}" type="datetimeFigureOut">
              <a:rPr lang="en-IN" smtClean="0"/>
              <a:pPr/>
              <a:t>10-11-2021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3AF6-E23D-46EF-8E56-579C8567FE4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69828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0882F-7E59-468B-AC8A-C643BCB8774B}" type="datetimeFigureOut">
              <a:rPr lang="en-IN" smtClean="0"/>
              <a:pPr/>
              <a:t>10-11-2021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3AF6-E23D-46EF-8E56-579C8567FE4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83555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E0882F-7E59-468B-AC8A-C643BCB8774B}" type="datetimeFigureOut">
              <a:rPr lang="en-IN" smtClean="0"/>
              <a:pPr/>
              <a:t>10-11-2021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E3AF6-E23D-46EF-8E56-579C8567FE48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22918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B9FBCF6-F5C4-4AFD-9CDE-119A24FE9B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9732262"/>
              </p:ext>
            </p:extLst>
          </p:nvPr>
        </p:nvGraphicFramePr>
        <p:xfrm>
          <a:off x="250307" y="181667"/>
          <a:ext cx="9405386" cy="6494665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2753">
                  <a:extLst>
                    <a:ext uri="{9D8B030D-6E8A-4147-A177-3AD203B41FA5}">
                      <a16:colId xmlns:a16="http://schemas.microsoft.com/office/drawing/2014/main" val="186741610"/>
                    </a:ext>
                  </a:extLst>
                </a:gridCol>
                <a:gridCol w="1122025">
                  <a:extLst>
                    <a:ext uri="{9D8B030D-6E8A-4147-A177-3AD203B41FA5}">
                      <a16:colId xmlns:a16="http://schemas.microsoft.com/office/drawing/2014/main" val="2519995078"/>
                    </a:ext>
                  </a:extLst>
                </a:gridCol>
                <a:gridCol w="420447">
                  <a:extLst>
                    <a:ext uri="{9D8B030D-6E8A-4147-A177-3AD203B41FA5}">
                      <a16:colId xmlns:a16="http://schemas.microsoft.com/office/drawing/2014/main" val="2677427822"/>
                    </a:ext>
                  </a:extLst>
                </a:gridCol>
                <a:gridCol w="660207">
                  <a:extLst>
                    <a:ext uri="{9D8B030D-6E8A-4147-A177-3AD203B41FA5}">
                      <a16:colId xmlns:a16="http://schemas.microsoft.com/office/drawing/2014/main" val="231956754"/>
                    </a:ext>
                  </a:extLst>
                </a:gridCol>
                <a:gridCol w="1676595">
                  <a:extLst>
                    <a:ext uri="{9D8B030D-6E8A-4147-A177-3AD203B41FA5}">
                      <a16:colId xmlns:a16="http://schemas.microsoft.com/office/drawing/2014/main" val="3895951802"/>
                    </a:ext>
                  </a:extLst>
                </a:gridCol>
                <a:gridCol w="4693359">
                  <a:extLst>
                    <a:ext uri="{9D8B030D-6E8A-4147-A177-3AD203B41FA5}">
                      <a16:colId xmlns:a16="http://schemas.microsoft.com/office/drawing/2014/main" val="984231274"/>
                    </a:ext>
                  </a:extLst>
                </a:gridCol>
              </a:tblGrid>
              <a:tr h="341414">
                <a:tc gridSpan="5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IN" sz="1400" b="1" dirty="0"/>
                        <a:t>Name of the candidate: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99262389"/>
                  </a:ext>
                </a:extLst>
              </a:tr>
              <a:tr h="341414">
                <a:tc gridSpan="5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Font typeface="+mj-lt"/>
                        <a:buNone/>
                      </a:pPr>
                      <a:r>
                        <a:rPr lang="en-IN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Email ID: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4263938"/>
                  </a:ext>
                </a:extLst>
              </a:tr>
              <a:tr h="341414">
                <a:tc gridSpan="5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Font typeface="+mj-lt"/>
                        <a:buNone/>
                      </a:pPr>
                      <a:r>
                        <a:rPr lang="en-IN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Gender: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83193080"/>
                  </a:ext>
                </a:extLst>
              </a:tr>
              <a:tr h="341414">
                <a:tc gridSpan="5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Font typeface="+mj-lt"/>
                        <a:buNone/>
                      </a:pPr>
                      <a:r>
                        <a:rPr lang="en-IN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Date of Birth and age: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27842618"/>
                  </a:ext>
                </a:extLst>
              </a:tr>
              <a:tr h="341414">
                <a:tc gridSpan="5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Font typeface="+mj-lt"/>
                        <a:buNone/>
                      </a:pPr>
                      <a:r>
                        <a:rPr lang="en-IN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Contact number: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99112575"/>
                  </a:ext>
                </a:extLst>
              </a:tr>
              <a:tr h="727642">
                <a:tc gridSpan="5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Font typeface="+mj-lt"/>
                        <a:buNone/>
                      </a:pPr>
                      <a:r>
                        <a:rPr lang="en-IN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Address: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85254440"/>
                  </a:ext>
                </a:extLst>
              </a:tr>
              <a:tr h="341414">
                <a:tc gridSpan="5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Font typeface="+mj-lt"/>
                        <a:buNone/>
                      </a:pPr>
                      <a:r>
                        <a:rPr lang="en-IN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Educational Details: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IN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List the trainings, workshops, etc. which you have attended in        the past related to construction technologies and/or building materials: </a:t>
                      </a:r>
                      <a:r>
                        <a:rPr lang="en-IN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(Maximum 5</a:t>
                      </a:r>
                      <a:r>
                        <a:rPr lang="en-IN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43805023"/>
                  </a:ext>
                </a:extLst>
              </a:tr>
              <a:tr h="376939"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IN" sz="1400" dirty="0" smtClean="0"/>
                        <a:t>Degree</a:t>
                      </a:r>
                      <a:endParaRPr lang="en-IN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IN" sz="1400" dirty="0"/>
                        <a:t>Year of Enrollment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IN" sz="1400" dirty="0"/>
                        <a:t>College/University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6007007"/>
                  </a:ext>
                </a:extLst>
              </a:tr>
              <a:tr h="355409"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IN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B.Arch.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IN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9633429"/>
                  </a:ext>
                </a:extLst>
              </a:tr>
              <a:tr h="355409"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IN" sz="14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B.Tech</a:t>
                      </a:r>
                      <a:r>
                        <a:rPr lang="en-IN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6621071"/>
                  </a:ext>
                </a:extLst>
              </a:tr>
              <a:tr h="249028"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IN" sz="14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M.Arch</a:t>
                      </a:r>
                      <a:r>
                        <a:rPr lang="en-IN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04400486"/>
                  </a:ext>
                </a:extLst>
              </a:tr>
              <a:tr h="396049"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IN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8275422"/>
                  </a:ext>
                </a:extLst>
              </a:tr>
              <a:tr h="317033">
                <a:tc gridSpan="5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Font typeface="+mj-lt"/>
                        <a:buNone/>
                      </a:pPr>
                      <a:r>
                        <a:rPr lang="en-IN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Employment </a:t>
                      </a:r>
                      <a:r>
                        <a:rPr lang="en-IN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Details (if applicable):</a:t>
                      </a:r>
                      <a:endParaRPr lang="en-IN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09968042"/>
                  </a:ext>
                </a:extLst>
              </a:tr>
              <a:tr h="290128"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IN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Name of Organisation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IN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IN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Years of experience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IN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List the software's that you have worked on: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18083533"/>
                  </a:ext>
                </a:extLst>
              </a:tr>
              <a:tr h="424744"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91970792"/>
                  </a:ext>
                </a:extLst>
              </a:tr>
              <a:tr h="424743"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24744"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6" name="Rectangle 3">
            <a:extLst>
              <a:ext uri="{FF2B5EF4-FFF2-40B4-BE49-F238E27FC236}">
                <a16:creationId xmlns:a16="http://schemas.microsoft.com/office/drawing/2014/main" id="{CE50A40A-9B5F-4A51-8EDB-B078FF86F2A2}"/>
              </a:ext>
            </a:extLst>
          </p:cNvPr>
          <p:cNvSpPr>
            <a:spLocks noChangeAspect="1" noChangeArrowheads="1"/>
          </p:cNvSpPr>
          <p:nvPr/>
        </p:nvSpPr>
        <p:spPr bwMode="auto">
          <a:xfrm rot="21600000">
            <a:off x="5984034" y="332153"/>
            <a:ext cx="2762802" cy="2072101"/>
          </a:xfrm>
          <a:prstGeom prst="rect">
            <a:avLst/>
          </a:prstGeom>
          <a:noFill/>
          <a:ln w="36000" cap="flat">
            <a:solidFill>
              <a:srgbClr val="FF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IN" sz="1200" dirty="0"/>
              <a:t>Candidate’s photograph</a:t>
            </a:r>
          </a:p>
          <a:p>
            <a:pPr algn="ctr"/>
            <a:r>
              <a:rPr lang="en-IN" sz="1200" dirty="0"/>
              <a:t>Ratio 4:3</a:t>
            </a:r>
          </a:p>
        </p:txBody>
      </p:sp>
    </p:spTree>
    <p:extLst>
      <p:ext uri="{BB962C8B-B14F-4D97-AF65-F5344CB8AC3E}">
        <p14:creationId xmlns:p14="http://schemas.microsoft.com/office/powerpoint/2010/main" val="2287168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B89C04-F829-4A65-A437-E59E3248C0A1}"/>
              </a:ext>
            </a:extLst>
          </p:cNvPr>
          <p:cNvSpPr txBox="1"/>
          <p:nvPr/>
        </p:nvSpPr>
        <p:spPr>
          <a:xfrm>
            <a:off x="247902" y="138690"/>
            <a:ext cx="45092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dirty="0"/>
              <a:t>Please write down below your statement of purpose. (In not more than 250 words)</a:t>
            </a:r>
            <a:endParaRPr lang="en-IN" b="1" kern="0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Mangal" panose="02040503050203030202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4B5FC3-F584-438E-88E0-26CD3C9D77A0}"/>
              </a:ext>
            </a:extLst>
          </p:cNvPr>
          <p:cNvSpPr/>
          <p:nvPr/>
        </p:nvSpPr>
        <p:spPr>
          <a:xfrm>
            <a:off x="247902" y="879676"/>
            <a:ext cx="4509293" cy="57912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i="1" dirty="0" smtClean="0">
                <a:solidFill>
                  <a:schemeClr val="tx1"/>
                </a:solidFill>
              </a:rPr>
              <a:t>Write your text here</a:t>
            </a:r>
            <a:endParaRPr lang="en-US" sz="1400" i="1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CA2F4A-BD89-4F9D-877A-7876CEE7207A}"/>
              </a:ext>
            </a:extLst>
          </p:cNvPr>
          <p:cNvSpPr txBox="1"/>
          <p:nvPr/>
        </p:nvSpPr>
        <p:spPr>
          <a:xfrm>
            <a:off x="5148804" y="138690"/>
            <a:ext cx="450929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dirty="0"/>
              <a:t>Exercise 1:</a:t>
            </a:r>
          </a:p>
          <a:p>
            <a:r>
              <a:rPr lang="en-IN" sz="14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Mangal" panose="02040503050203030202" pitchFamily="18" charset="0"/>
              </a:rPr>
              <a:t>Choose a construction material/technique of your choice and list its advantages and disadvantages (in not more than 150 words)</a:t>
            </a:r>
            <a:endParaRPr lang="en-IN" sz="1400" b="1" i="1" kern="0" dirty="0">
              <a:solidFill>
                <a:srgbClr val="000000"/>
              </a:solidFill>
              <a:ea typeface="Microsoft JhengHei" panose="020B0604030504040204" pitchFamily="34" charset="-120"/>
              <a:cs typeface="Mangal" panose="02040503050203030202" pitchFamily="18" charset="0"/>
            </a:endParaRPr>
          </a:p>
          <a:p>
            <a:r>
              <a:rPr lang="en-IN" sz="1400" b="1" i="1" kern="0" dirty="0">
                <a:solidFill>
                  <a:srgbClr val="000000"/>
                </a:solidFill>
                <a:ea typeface="Microsoft JhengHei" panose="020B0604030504040204" pitchFamily="34" charset="-120"/>
                <a:cs typeface="Mangal" panose="02040503050203030202" pitchFamily="18" charset="0"/>
              </a:rPr>
              <a:t>Please note: </a:t>
            </a:r>
            <a:r>
              <a:rPr lang="en-US" sz="1400" i="1" dirty="0">
                <a:effectLst/>
                <a:ea typeface="Microsoft JhengHei" panose="020B0604030504040204" pitchFamily="34" charset="-120"/>
                <a:cs typeface="Mangal" panose="02040503050203030202" pitchFamily="18" charset="0"/>
              </a:rPr>
              <a:t>The construction technique or material chosen by the candidate must exemplify sustainability by increasing the quotient of thermal </a:t>
            </a:r>
            <a:r>
              <a:rPr lang="en-US" sz="1400" i="1" dirty="0" smtClean="0">
                <a:effectLst/>
                <a:ea typeface="Microsoft JhengHei" panose="020B0604030504040204" pitchFamily="34" charset="-120"/>
                <a:cs typeface="Mangal" panose="02040503050203030202" pitchFamily="18" charset="0"/>
              </a:rPr>
              <a:t>comfort</a:t>
            </a:r>
            <a:r>
              <a:rPr lang="en-US" sz="1400" i="1" dirty="0">
                <a:effectLst/>
                <a:ea typeface="Microsoft JhengHei" panose="020B0604030504040204" pitchFamily="34" charset="-120"/>
                <a:cs typeface="Mangal" panose="02040503050203030202" pitchFamily="18" charset="0"/>
              </a:rPr>
              <a:t>, energy savings, embodied energy, and so on. Elements used for aesthetic purposes in the project should not be considered for the study. </a:t>
            </a:r>
            <a:endParaRPr lang="en-IN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190E07-11D4-4509-8182-13BA56BC85B2}"/>
              </a:ext>
            </a:extLst>
          </p:cNvPr>
          <p:cNvSpPr/>
          <p:nvPr/>
        </p:nvSpPr>
        <p:spPr>
          <a:xfrm>
            <a:off x="5148804" y="2610231"/>
            <a:ext cx="4509293" cy="3772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>
                <a:solidFill>
                  <a:schemeClr val="tx1"/>
                </a:solidFill>
              </a:rPr>
              <a:t>Write down the name of construction material/technique chosen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A5A2CF5-0CBA-4C36-A01C-5941FDC74A8B}"/>
              </a:ext>
            </a:extLst>
          </p:cNvPr>
          <p:cNvSpPr/>
          <p:nvPr/>
        </p:nvSpPr>
        <p:spPr>
          <a:xfrm>
            <a:off x="5148804" y="3150658"/>
            <a:ext cx="2212695" cy="352029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i="1" dirty="0">
                <a:solidFill>
                  <a:schemeClr val="tx1"/>
                </a:solidFill>
              </a:rPr>
              <a:t>Write advantages here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AD9855C-659A-4921-9E64-B3775046CBEA}"/>
              </a:ext>
            </a:extLst>
          </p:cNvPr>
          <p:cNvSpPr/>
          <p:nvPr/>
        </p:nvSpPr>
        <p:spPr>
          <a:xfrm>
            <a:off x="7445403" y="3150657"/>
            <a:ext cx="2212694" cy="35202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i="1" dirty="0">
                <a:solidFill>
                  <a:schemeClr val="tx1"/>
                </a:solidFill>
              </a:rPr>
              <a:t>Write disadvantages here</a:t>
            </a:r>
          </a:p>
        </p:txBody>
      </p:sp>
    </p:spTree>
    <p:extLst>
      <p:ext uri="{BB962C8B-B14F-4D97-AF65-F5344CB8AC3E}">
        <p14:creationId xmlns:p14="http://schemas.microsoft.com/office/powerpoint/2010/main" val="217689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579914A-3737-49C2-B580-7CADB8405558}"/>
              </a:ext>
            </a:extLst>
          </p:cNvPr>
          <p:cNvSpPr txBox="1"/>
          <p:nvPr/>
        </p:nvSpPr>
        <p:spPr>
          <a:xfrm>
            <a:off x="386797" y="268477"/>
            <a:ext cx="9208615" cy="1020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ea typeface="Microsoft JhengHei" panose="020B0604030504040204" pitchFamily="34" charset="-120"/>
                <a:cs typeface="Mangal" panose="02040503050203030202" pitchFamily="18" charset="0"/>
              </a:rPr>
              <a:t>Exercise 2: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400" dirty="0">
                <a:effectLst/>
                <a:ea typeface="Microsoft JhengHei" panose="020B0604030504040204" pitchFamily="34" charset="-120"/>
                <a:cs typeface="Mangal" panose="02040503050203030202" pitchFamily="18" charset="0"/>
              </a:rPr>
              <a:t>Capture the step-by-step skill required to manufacture or to use the material </a:t>
            </a:r>
            <a:r>
              <a:rPr lang="en-US" sz="1400" dirty="0">
                <a:ea typeface="Microsoft JhengHei" panose="020B0604030504040204" pitchFamily="34" charset="-120"/>
                <a:cs typeface="Mangal" panose="02040503050203030202" pitchFamily="18" charset="0"/>
              </a:rPr>
              <a:t>during</a:t>
            </a:r>
            <a:r>
              <a:rPr lang="en-US" sz="1400" dirty="0">
                <a:effectLst/>
                <a:ea typeface="Microsoft JhengHei" panose="020B0604030504040204" pitchFamily="34" charset="-120"/>
                <a:cs typeface="Mangal" panose="02040503050203030202" pitchFamily="18" charset="0"/>
              </a:rPr>
              <a:t> construction in not more than </a:t>
            </a:r>
            <a:r>
              <a:rPr lang="en-US" sz="1400" b="1" dirty="0">
                <a:ea typeface="Microsoft JhengHei" panose="020B0604030504040204" pitchFamily="34" charset="-120"/>
                <a:cs typeface="Mangal" panose="02040503050203030202" pitchFamily="18" charset="0"/>
              </a:rPr>
              <a:t>6-8 self clicked</a:t>
            </a:r>
            <a:r>
              <a:rPr lang="en-US" sz="1400" b="1" dirty="0">
                <a:effectLst/>
                <a:ea typeface="Microsoft JhengHei" panose="020B0604030504040204" pitchFamily="34" charset="-120"/>
                <a:cs typeface="Mangal" panose="02040503050203030202" pitchFamily="18" charset="0"/>
              </a:rPr>
              <a:t> photographs. </a:t>
            </a:r>
            <a:r>
              <a:rPr lang="en-US" sz="1400" dirty="0">
                <a:effectLst/>
                <a:ea typeface="Microsoft JhengHei" panose="020B0604030504040204" pitchFamily="34" charset="-120"/>
                <a:cs typeface="Mangal" panose="02040503050203030202" pitchFamily="18" charset="0"/>
              </a:rPr>
              <a:t>Ensure that the photographs are in the ratio of 4:3</a:t>
            </a:r>
            <a:endParaRPr lang="en-IN" sz="1400" b="1" dirty="0">
              <a:effectLst/>
              <a:ea typeface="Times New Roman" panose="02020603050405020304" pitchFamily="18" charset="0"/>
              <a:cs typeface="Mangal" panose="02040503050203030202" pitchFamily="18" charset="0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0DFE3AE1-90BB-4580-8E57-1F039E306F35}"/>
              </a:ext>
            </a:extLst>
          </p:cNvPr>
          <p:cNvSpPr>
            <a:spLocks noChangeAspect="1" noChangeArrowheads="1"/>
          </p:cNvSpPr>
          <p:nvPr/>
        </p:nvSpPr>
        <p:spPr bwMode="auto">
          <a:xfrm rot="21600000">
            <a:off x="386797" y="1459918"/>
            <a:ext cx="2762802" cy="2072101"/>
          </a:xfrm>
          <a:prstGeom prst="rect">
            <a:avLst/>
          </a:prstGeom>
          <a:noFill/>
          <a:ln w="36000" cap="flat">
            <a:solidFill>
              <a:srgbClr val="FF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827FA7-A883-40A9-92A1-596EC086B640}"/>
              </a:ext>
            </a:extLst>
          </p:cNvPr>
          <p:cNvSpPr txBox="1"/>
          <p:nvPr/>
        </p:nvSpPr>
        <p:spPr>
          <a:xfrm>
            <a:off x="386796" y="3532018"/>
            <a:ext cx="276280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100" dirty="0"/>
              <a:t>Caption</a:t>
            </a:r>
            <a:endParaRPr lang="en-IN" sz="11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970AF4-1637-42C6-9CFB-1DFE50221EBB}"/>
              </a:ext>
            </a:extLst>
          </p:cNvPr>
          <p:cNvSpPr txBox="1"/>
          <p:nvPr/>
        </p:nvSpPr>
        <p:spPr>
          <a:xfrm>
            <a:off x="386794" y="2278477"/>
            <a:ext cx="276280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Photograph</a:t>
            </a:r>
          </a:p>
          <a:p>
            <a:pPr algn="ctr"/>
            <a:r>
              <a:rPr lang="en-US" sz="1100" dirty="0"/>
              <a:t>Ratio: 4:3</a:t>
            </a:r>
            <a:endParaRPr lang="en-IN" sz="1100" dirty="0"/>
          </a:p>
        </p:txBody>
      </p:sp>
    </p:spTree>
    <p:extLst>
      <p:ext uri="{BB962C8B-B14F-4D97-AF65-F5344CB8AC3E}">
        <p14:creationId xmlns:p14="http://schemas.microsoft.com/office/powerpoint/2010/main" val="7486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3AC0FE-3FD2-4861-A35C-2533034B555F}"/>
              </a:ext>
            </a:extLst>
          </p:cNvPr>
          <p:cNvSpPr txBox="1"/>
          <p:nvPr/>
        </p:nvSpPr>
        <p:spPr>
          <a:xfrm>
            <a:off x="386798" y="268477"/>
            <a:ext cx="912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dirty="0"/>
              <a:t>Brief portfolio of your work. (In not more than 2 slides)</a:t>
            </a:r>
          </a:p>
          <a:p>
            <a:r>
              <a:rPr lang="en-IN" b="1" dirty="0"/>
              <a:t>Portfolio – Slide 1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40174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3AC0FE-3FD2-4861-A35C-2533034B555F}"/>
              </a:ext>
            </a:extLst>
          </p:cNvPr>
          <p:cNvSpPr txBox="1"/>
          <p:nvPr/>
        </p:nvSpPr>
        <p:spPr>
          <a:xfrm>
            <a:off x="386798" y="268477"/>
            <a:ext cx="9127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dirty="0"/>
              <a:t>Portfolio – Slide 2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04781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261</Words>
  <Application>Microsoft Office PowerPoint</Application>
  <PresentationFormat>A4 Paper (210x297 mm)</PresentationFormat>
  <Paragraphs>39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Microsoft JhengHei</vt:lpstr>
      <vt:lpstr>Arial</vt:lpstr>
      <vt:lpstr>Calibri</vt:lpstr>
      <vt:lpstr>Calibri Light</vt:lpstr>
      <vt:lpstr>Mangal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 DUGAR</dc:creator>
  <cp:lastModifiedBy>Sugeet Grover</cp:lastModifiedBy>
  <cp:revision>8</cp:revision>
  <dcterms:created xsi:type="dcterms:W3CDTF">2021-10-08T07:06:24Z</dcterms:created>
  <dcterms:modified xsi:type="dcterms:W3CDTF">2021-11-10T05:41:16Z</dcterms:modified>
</cp:coreProperties>
</file>